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497" r:id="rId2"/>
    <p:sldId id="313" r:id="rId3"/>
    <p:sldId id="293" r:id="rId4"/>
    <p:sldId id="261" r:id="rId5"/>
    <p:sldId id="281" r:id="rId6"/>
    <p:sldId id="314" r:id="rId7"/>
    <p:sldId id="315" r:id="rId8"/>
    <p:sldId id="31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17" r:id="rId20"/>
    <p:sldId id="272" r:id="rId21"/>
    <p:sldId id="319" r:id="rId22"/>
    <p:sldId id="318" r:id="rId23"/>
    <p:sldId id="320" r:id="rId24"/>
    <p:sldId id="273" r:id="rId25"/>
    <p:sldId id="274" r:id="rId26"/>
    <p:sldId id="276" r:id="rId27"/>
    <p:sldId id="322" r:id="rId28"/>
    <p:sldId id="288" r:id="rId29"/>
    <p:sldId id="258" r:id="rId30"/>
    <p:sldId id="256" r:id="rId31"/>
    <p:sldId id="257" r:id="rId32"/>
    <p:sldId id="289" r:id="rId33"/>
    <p:sldId id="259" r:id="rId34"/>
    <p:sldId id="323" r:id="rId35"/>
    <p:sldId id="260" r:id="rId36"/>
    <p:sldId id="363" r:id="rId37"/>
    <p:sldId id="294" r:id="rId38"/>
    <p:sldId id="358" r:id="rId39"/>
    <p:sldId id="295" r:id="rId40"/>
    <p:sldId id="364" r:id="rId41"/>
    <p:sldId id="365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Cormorant" panose="020B0604020202020204" charset="-52"/>
      <p:regular r:id="rId51"/>
    </p:embeddedFont>
    <p:embeddedFont>
      <p:font typeface="Menlo" panose="020B0604020202020204" charset="0"/>
      <p:regular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F7C61D6A-D591-4196-9607-48BBCBA2C583}"/>
    <pc:docChg chg="modSld">
      <pc:chgData name="Михаил Попов" userId="1ff28dec684c2c56" providerId="LiveId" clId="{F7C61D6A-D591-4196-9607-48BBCBA2C583}" dt="2021-12-03T14:17:09.814" v="2" actId="14100"/>
      <pc:docMkLst>
        <pc:docMk/>
      </pc:docMkLst>
      <pc:sldChg chg="modSp mod">
        <pc:chgData name="Михаил Попов" userId="1ff28dec684c2c56" providerId="LiveId" clId="{F7C61D6A-D591-4196-9607-48BBCBA2C583}" dt="2021-12-03T14:17:09.814" v="2" actId="14100"/>
        <pc:sldMkLst>
          <pc:docMk/>
          <pc:sldMk cId="979750767" sldId="363"/>
        </pc:sldMkLst>
        <pc:spChg chg="mod">
          <ac:chgData name="Михаил Попов" userId="1ff28dec684c2c56" providerId="LiveId" clId="{F7C61D6A-D591-4196-9607-48BBCBA2C583}" dt="2021-12-03T14:17:09.814" v="2" actId="14100"/>
          <ac:spMkLst>
            <pc:docMk/>
            <pc:sldMk cId="979750767" sldId="363"/>
            <ac:spMk id="6" creationId="{38B2E732-F453-4F2D-BEA5-1A2F3AC85D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3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Кэш-память. Виртуальная память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8FBC6-FEEA-4174-963E-40285E9A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74" y="2140304"/>
            <a:ext cx="5321051" cy="38510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1E326F-145C-4EEA-83EB-4774B0E62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23689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93A38-1C01-485B-82DB-FDFEA45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29" y="1924889"/>
            <a:ext cx="5145826" cy="28117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37EEEF-7DE1-4DB0-9B66-2462CC9A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45" y="2844364"/>
            <a:ext cx="3081793" cy="189224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E05B6-870A-434D-A51F-4F918C894E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3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=20%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55EFC-68EB-4579-984A-734D5008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20" y="2915448"/>
            <a:ext cx="3104526" cy="17381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2C1FA-0EAE-42A7-9592-B578E3C4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8"/>
          <a:stretch/>
        </p:blipFill>
        <p:spPr>
          <a:xfrm>
            <a:off x="6487283" y="1724858"/>
            <a:ext cx="3945518" cy="361283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E9ABEDA-09D7-4629-B927-8CAB89F9A79D}"/>
              </a:ext>
            </a:extLst>
          </p:cNvPr>
          <p:cNvCxnSpPr>
            <a:cxnSpLocks/>
          </p:cNvCxnSpPr>
          <p:nvPr/>
        </p:nvCxnSpPr>
        <p:spPr>
          <a:xfrm flipV="1">
            <a:off x="4500438" y="3586038"/>
            <a:ext cx="2059388" cy="19849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BB1A516-0BE5-4418-814D-6A125B392462}"/>
              </a:ext>
            </a:extLst>
          </p:cNvPr>
          <p:cNvCxnSpPr>
            <a:cxnSpLocks/>
          </p:cNvCxnSpPr>
          <p:nvPr/>
        </p:nvCxnSpPr>
        <p:spPr>
          <a:xfrm>
            <a:off x="4357315" y="3586038"/>
            <a:ext cx="2202511" cy="124040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1EF79B-F8E4-437F-B403-FEDE9452DE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вытеснения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evict)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4372B-0620-4000-8463-0F39341F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76" y="1913782"/>
            <a:ext cx="6424848" cy="42646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E3EA6E2-A784-4C16-BB7D-AF9E601825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295205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D1D32-271E-4C58-B33C-B11CCA0F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47" y="2992084"/>
            <a:ext cx="3174098" cy="177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F0897-28B0-430C-8DFC-E3C31B0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95" y="2720277"/>
            <a:ext cx="5125743" cy="17100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123561-27BF-4D7D-A907-8B8441236C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Тот же пример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9F38FB-4A08-49BA-B795-D78B7120E79B}"/>
              </a:ext>
            </a:extLst>
          </p:cNvPr>
          <p:cNvCxnSpPr>
            <a:cxnSpLocks/>
          </p:cNvCxnSpPr>
          <p:nvPr/>
        </p:nvCxnSpPr>
        <p:spPr>
          <a:xfrm>
            <a:off x="4397071" y="3904090"/>
            <a:ext cx="1378424" cy="10336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537FECD-95E0-4F86-B9CF-B23777ABDF83}"/>
              </a:ext>
            </a:extLst>
          </p:cNvPr>
          <p:cNvSpPr/>
          <p:nvPr/>
        </p:nvSpPr>
        <p:spPr>
          <a:xfrm>
            <a:off x="4293704" y="2217779"/>
            <a:ext cx="7472082" cy="1773776"/>
          </a:xfrm>
          <a:custGeom>
            <a:avLst/>
            <a:gdLst>
              <a:gd name="connsiteX0" fmla="*/ 0 w 7472082"/>
              <a:gd name="connsiteY0" fmla="*/ 1455724 h 1773776"/>
              <a:gd name="connsiteX1" fmla="*/ 1765190 w 7472082"/>
              <a:gd name="connsiteY1" fmla="*/ 286882 h 1773776"/>
              <a:gd name="connsiteX2" fmla="*/ 4953663 w 7472082"/>
              <a:gd name="connsiteY2" fmla="*/ 8586 h 1773776"/>
              <a:gd name="connsiteX3" fmla="*/ 7180028 w 7472082"/>
              <a:gd name="connsiteY3" fmla="*/ 501567 h 1773776"/>
              <a:gd name="connsiteX4" fmla="*/ 7378811 w 7472082"/>
              <a:gd name="connsiteY4" fmla="*/ 1551139 h 1773776"/>
              <a:gd name="connsiteX5" fmla="*/ 6551875 w 7472082"/>
              <a:gd name="connsiteY5" fmla="*/ 1773776 h 177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082" h="1773776">
                <a:moveTo>
                  <a:pt x="0" y="1455724"/>
                </a:moveTo>
                <a:cubicBezTo>
                  <a:pt x="469790" y="991898"/>
                  <a:pt x="939580" y="528072"/>
                  <a:pt x="1765190" y="286882"/>
                </a:cubicBezTo>
                <a:cubicBezTo>
                  <a:pt x="2590801" y="45692"/>
                  <a:pt x="4051190" y="-27195"/>
                  <a:pt x="4953663" y="8586"/>
                </a:cubicBezTo>
                <a:cubicBezTo>
                  <a:pt x="5856136" y="44367"/>
                  <a:pt x="6775837" y="244475"/>
                  <a:pt x="7180028" y="501567"/>
                </a:cubicBezTo>
                <a:cubicBezTo>
                  <a:pt x="7584219" y="758659"/>
                  <a:pt x="7483503" y="1339104"/>
                  <a:pt x="7378811" y="1551139"/>
                </a:cubicBezTo>
                <a:cubicBezTo>
                  <a:pt x="7274119" y="1763174"/>
                  <a:pt x="6912997" y="1768475"/>
                  <a:pt x="6551875" y="1773776"/>
                </a:cubicBezTo>
              </a:path>
            </a:pathLst>
          </a:cu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9D0DBA-2331-4EBC-91A5-9EF58AC4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" y="2824010"/>
            <a:ext cx="10869433" cy="10986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33C1E9-F1FE-4E03-965F-CD2744704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407046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AA56D-3B6C-41EA-A981-1E39E0D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86" y="2249690"/>
            <a:ext cx="7059433" cy="310632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DAEDC54-E16E-42D4-B489-83987A0AE1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Длина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5059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EDFD79-1542-419C-BB85-6C8BC0E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67" y="2962350"/>
            <a:ext cx="6128655" cy="11820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B96554-8D5E-4D1C-948F-2B45E706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3" y="2746525"/>
            <a:ext cx="3282548" cy="20155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41F6D3-98FC-4847-BB59-1F81FF8207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Первый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=6.67%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044F64D-E759-4E56-BBEE-42DEA4B1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90645"/>
              </p:ext>
            </p:extLst>
          </p:nvPr>
        </p:nvGraphicFramePr>
        <p:xfrm>
          <a:off x="2075272" y="2480454"/>
          <a:ext cx="8041455" cy="283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485">
                  <a:extLst>
                    <a:ext uri="{9D8B030D-6E8A-4147-A177-3AD203B41FA5}">
                      <a16:colId xmlns:a16="http://schemas.microsoft.com/office/drawing/2014/main" val="2643580935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3411691387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1501918024"/>
                    </a:ext>
                  </a:extLst>
                </a:gridCol>
              </a:tblGrid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Способ организации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секций (</a:t>
                      </a:r>
                      <a:r>
                        <a:rPr lang="en-US" sz="1900" dirty="0"/>
                        <a:t>N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наборов (</a:t>
                      </a:r>
                      <a:r>
                        <a:rPr lang="en-US" sz="1900" dirty="0"/>
                        <a:t>S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882522949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Прямого отображения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1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398255170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Множественно-ассоциативный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 &lt; N &lt; 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B/N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1335129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Полностью 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41819702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8AEB367-ECF0-48DD-8E3A-90C580E4B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организации кэш</a:t>
            </a:r>
          </a:p>
        </p:txBody>
      </p:sp>
    </p:spTree>
    <p:extLst>
      <p:ext uri="{BB962C8B-B14F-4D97-AF65-F5344CB8AC3E}">
        <p14:creationId xmlns:p14="http://schemas.microsoft.com/office/powerpoint/2010/main" val="5616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оптимизации кэш-памяти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Recently Used)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(Pseudo-Least Recently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псевдо 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(First In First Out)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замещение в порядке очереди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LFU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Frequently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наименее частого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RND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(Random Replacement)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замена случайной строки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CLOCK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циклический список с указателем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4FEE7-01BC-46CA-8EF9-D43572F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6" y="5004923"/>
            <a:ext cx="4587116" cy="141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2EEF12-31C5-460E-945A-7A228F66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2" y="4785912"/>
            <a:ext cx="7759562" cy="1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1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чтения и записи в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чтения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 параллельной выборкой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look-aside)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со сквозным просмотром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look-through)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записи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through)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с отображением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без отображения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Буферизированная сквозная запись</a:t>
            </a:r>
            <a:endParaRPr lang="en-US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Отложенная запись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back)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среднем на 10% эффективнее сквозной записи. Чаще используется</a:t>
            </a: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800848-3511-40F8-8F98-6EF1E2711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Многоуровневый кэш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30968C-50DF-48AB-AACA-59940C20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27" y="2035532"/>
            <a:ext cx="2763121" cy="249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/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blipFill>
                <a:blip r:embed="rId3"/>
                <a:stretch>
                  <a:fillRect l="-5556" r="-7143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/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blipFill>
                <a:blip r:embed="rId4"/>
                <a:stretch>
                  <a:fillRect l="-4762" r="-680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/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blipFill>
                <a:blip r:embed="rId5"/>
                <a:stretch>
                  <a:fillRect l="-3763" r="-537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/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blipFill>
                <a:blip r:embed="rId6"/>
                <a:stretch>
                  <a:fillRect l="-3980" r="-547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/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blipFill>
                <a:blip r:embed="rId7"/>
                <a:stretch>
                  <a:fillRect l="-3604" r="-495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/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𝑀𝑅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𝑀𝑀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/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10+0.2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∙100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=2.5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 такта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/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𝑤𝑖𝑡h𝑜𝑢𝑡𝐿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6 тактов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2">
            <a:extLst>
              <a:ext uri="{FF2B5EF4-FFF2-40B4-BE49-F238E27FC236}">
                <a16:creationId xmlns:a16="http://schemas.microsoft.com/office/drawing/2014/main" id="{B8F0DB26-0518-4D38-8490-F9EC5A0C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301" y="1825625"/>
            <a:ext cx="372849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Инклюзивный кэш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Эксклюзивный кэш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6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Виды промахов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 C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62D3E36-69DD-408B-8AE9-64A3BDDF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Неизбежные промахи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Compulsory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недостаточной емкости кэш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Capacity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конфликтов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Conflict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78F8C3-3904-434D-A902-EA42B4DB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26" y="1978901"/>
            <a:ext cx="6213948" cy="40839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155049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49523-FBD3-4188-994E-E7D56804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2323768"/>
            <a:ext cx="6095999" cy="301544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D4F6428-A713-4DEA-A7E0-D6CD5ED280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73665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81506D-CDC4-4B8D-B4B2-E267F052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23" y="2520165"/>
            <a:ext cx="3864006" cy="21768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712D7F-6B8B-47A8-8463-5A659EFF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784" y="2586298"/>
            <a:ext cx="3747991" cy="21334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6813-19C9-4A62-8279-557A871B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0157" y="2613957"/>
            <a:ext cx="3806308" cy="20899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1253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79" y="2000943"/>
            <a:ext cx="5581042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771270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D00493-E47B-4448-B596-BEC7B8F6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3" y="2401688"/>
            <a:ext cx="7337373" cy="304987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264811-B883-4D52-A309-F8ED4F9189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284757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Названия адресов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3638550"/>
            <a:ext cx="10515600" cy="253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Виртуальный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генерируется процессом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Специфичное приватное адресное пространство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используется для доступа к физической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Операционная система определяет отображение виртуальных адресов на физические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FE24790-B58C-449E-B2F9-B834D1BDBC2F}"/>
              </a:ext>
            </a:extLst>
          </p:cNvPr>
          <p:cNvSpPr/>
          <p:nvPr/>
        </p:nvSpPr>
        <p:spPr>
          <a:xfrm>
            <a:off x="1653474" y="1849746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B468509-4865-42DF-976E-674DA8DC39D6}"/>
              </a:ext>
            </a:extLst>
          </p:cNvPr>
          <p:cNvSpPr/>
          <p:nvPr/>
        </p:nvSpPr>
        <p:spPr>
          <a:xfrm>
            <a:off x="4858617" y="1849746"/>
            <a:ext cx="1900278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Преобразование адреса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4F55821-4809-4A67-A591-C195117E867D}"/>
              </a:ext>
            </a:extLst>
          </p:cNvPr>
          <p:cNvSpPr/>
          <p:nvPr/>
        </p:nvSpPr>
        <p:spPr>
          <a:xfrm>
            <a:off x="8485895" y="1849745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Физическая память (</a:t>
            </a:r>
            <a:r>
              <a:rPr lang="en-US" dirty="0">
                <a:solidFill>
                  <a:schemeClr val="tx1"/>
                </a:solidFill>
              </a:rPr>
              <a:t>DRAM)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12F4668-4337-4AE0-B576-06A54CFA44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131617" y="2468787"/>
            <a:ext cx="1727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DCC8B25-4823-4EB5-8F91-D8D5FCB2664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758895" y="2468786"/>
            <a:ext cx="1727000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EA5BFC-19FF-4E93-8F67-999D338739E7}"/>
              </a:ext>
            </a:extLst>
          </p:cNvPr>
          <p:cNvSpPr txBox="1"/>
          <p:nvPr/>
        </p:nvSpPr>
        <p:spPr>
          <a:xfrm>
            <a:off x="3257575" y="24414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виртуальный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428FE-7EB8-47A8-98A4-C8139E8E0E15}"/>
              </a:ext>
            </a:extLst>
          </p:cNvPr>
          <p:cNvSpPr txBox="1"/>
          <p:nvPr/>
        </p:nvSpPr>
        <p:spPr>
          <a:xfrm>
            <a:off x="6944164" y="244149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физический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D49B0-966E-439C-B69A-3CCA632302E0}"/>
              </a:ext>
            </a:extLst>
          </p:cNvPr>
          <p:cNvSpPr txBox="1"/>
          <p:nvPr/>
        </p:nvSpPr>
        <p:spPr>
          <a:xfrm>
            <a:off x="5086813" y="3087825"/>
            <a:ext cx="144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Страничная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ru-RU" dirty="0">
                <a:solidFill>
                  <a:srgbClr val="FF0000"/>
                </a:solidFill>
              </a:rPr>
              <a:t>сегментная организация</a:t>
            </a:r>
          </a:p>
        </p:txBody>
      </p:sp>
    </p:spTree>
    <p:extLst>
      <p:ext uri="{BB962C8B-B14F-4D97-AF65-F5344CB8AC3E}">
        <p14:creationId xmlns:p14="http://schemas.microsoft.com/office/powerpoint/2010/main" val="143347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Кэширование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vs. </a:t>
            </a:r>
            <a:b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1289785" y="3428999"/>
            <a:ext cx="4806216" cy="2747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в кэше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Тэг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Строка кэша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~32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байта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промахов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1% – 20%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Попадание в кэш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такта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промах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аппаратно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8823DFF-0229-467E-ACD8-0531CF4CD776}"/>
              </a:ext>
            </a:extLst>
          </p:cNvPr>
          <p:cNvSpPr txBox="1">
            <a:spLocks/>
          </p:cNvSpPr>
          <p:nvPr/>
        </p:nvSpPr>
        <p:spPr>
          <a:xfrm>
            <a:off x="6096000" y="3428998"/>
            <a:ext cx="4806216" cy="29232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 (страничная)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кадр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Номер виртуальной страницы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4К байта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страничных сбоев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&lt;0.001%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Страничное попадание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ошибка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5М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основном программно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1516E4-A563-44AE-8E97-9A550634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01" y="1813709"/>
            <a:ext cx="4277477" cy="1431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BD0ED2-7A93-4614-9ACF-68EE73EA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85" y="1813709"/>
            <a:ext cx="3790016" cy="14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использует приватное адресное пространство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Подкачка страниц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Основная память используется как кэш для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Позволяет запускать программы большие, чем основная память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Скрывает разницу в машинных конфигурациях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Цена виртуализации – это трансляция каждого обращения к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CCA82B-2D74-44F1-8EAD-688163CA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42" y="2376627"/>
            <a:ext cx="4423057" cy="275424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4E3990-8DDF-4374-8CA9-9AB1714489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и виртуальные страницы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E7CC24-51B8-4C26-AB98-71C832642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09" y="3099117"/>
            <a:ext cx="2227653" cy="15796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9C6D56-5895-4B0D-B80D-F02F7A2A2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99" y="1690688"/>
            <a:ext cx="3568148" cy="4396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E252F-3ED5-4CC4-9FFB-D96E97E794CE}"/>
              </a:ext>
            </a:extLst>
          </p:cNvPr>
          <p:cNvSpPr txBox="1"/>
          <p:nvPr/>
        </p:nvSpPr>
        <p:spPr>
          <a:xfrm>
            <a:off x="5446400" y="254511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9FC0-730B-43BD-827A-000C83949A85}"/>
              </a:ext>
            </a:extLst>
          </p:cNvPr>
          <p:cNvSpPr txBox="1"/>
          <p:nvPr/>
        </p:nvSpPr>
        <p:spPr>
          <a:xfrm>
            <a:off x="5516131" y="486339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0x7FFF4C7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0BED-C4D4-48B2-8151-15280BAC0234}"/>
              </a:ext>
            </a:extLst>
          </p:cNvPr>
          <p:cNvSpPr txBox="1"/>
          <p:nvPr/>
        </p:nvSpPr>
        <p:spPr>
          <a:xfrm>
            <a:off x="1057677" y="291445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128 MB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65324-A7EB-4EC5-BB16-A79A8567B6A5}"/>
              </a:ext>
            </a:extLst>
          </p:cNvPr>
          <p:cNvSpPr txBox="1"/>
          <p:nvPr/>
        </p:nvSpPr>
        <p:spPr>
          <a:xfrm>
            <a:off x="3235533" y="202557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GB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4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Проблема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адреса – дорогая операция!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Каждое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обращение к памяти требует обращения к страничной таблице (происходит 2 обращения к основной памяти)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 транслированных страниц в специальной памяти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Translation Lookaside Buffer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hit 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происходит за один системный такт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miss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страничной таблице для обновления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77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9B1F78-8E52-4D5F-AD64-B4483DD2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47" y="2051990"/>
            <a:ext cx="5734506" cy="354473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5F891E5-7116-4342-93F3-F02E403538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DE582-4DDF-45E4-B006-552CFD08E524}"/>
              </a:ext>
            </a:extLst>
          </p:cNvPr>
          <p:cNvSpPr txBox="1"/>
          <p:nvPr/>
        </p:nvSpPr>
        <p:spPr>
          <a:xfrm>
            <a:off x="838200" y="305966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575AE-BEC6-432D-BC38-6CFE0D577BFC}"/>
              </a:ext>
            </a:extLst>
          </p:cNvPr>
          <p:cNvSpPr txBox="1"/>
          <p:nvPr/>
        </p:nvSpPr>
        <p:spPr>
          <a:xfrm>
            <a:off x="838200" y="342900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0x5FB0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32 – 128 входов, степень ассоциативности 4 – 8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 процессоры используют иерархический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b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например, 128-входовый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L1 TLB + 2K-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L2 TLB)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Переключение процесса это дорогая операция, потому что нужно очистить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включать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ID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процесса 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чтобы избежать очищения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вызывает обращение к страничной таблице (основная память). Если страница находится в основной памяти, то происходит преобразование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VPN → PPN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обновление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В противном случае произойдет страничный сбой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сбой всегда обрабатывается программно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Обход страничной таблицы обычно осуществляется аппаратно с использованием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MMU (memory management unit)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RISC-V, x86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реализуют страничную таблицу аппаратно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07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замещения страниц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9746626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Подобны стратегиям замещения в кэш-памяти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Подсистема виртуальной памяти использует стратегию </a:t>
            </a:r>
            <a:r>
              <a:rPr lang="ru-RU" sz="24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обратной записи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write-back)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 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 </a:t>
            </a:r>
            <a:b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(dirty bit)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вытеснения редко используемых страниц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 (use bit)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которое периодически сбрасывается</a:t>
            </a:r>
          </a:p>
        </p:txBody>
      </p:sp>
    </p:spTree>
    <p:extLst>
      <p:ext uri="{BB962C8B-B14F-4D97-AF65-F5344CB8AC3E}">
        <p14:creationId xmlns:p14="http://schemas.microsoft.com/office/powerpoint/2010/main" val="97975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DE84-0B35-4405-BB0C-53D3BEB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5" y="1849717"/>
            <a:ext cx="5477289" cy="452979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FD4AE56-E47B-465C-A488-2C6993DA8F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Многоуровневые таблицы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3177944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5048249"/>
            <a:ext cx="74771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имеет собственную страничную таблицу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таблица включает в себя все страницы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Страничные таблицы позволяют хранить страницы процесса не непрерывно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25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Приватное адресное пространство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CB9938FD-9A86-4D20-8A04-5871E0D9CAD1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7" name="Таблица 3">
            <a:extLst>
              <a:ext uri="{FF2B5EF4-FFF2-40B4-BE49-F238E27FC236}">
                <a16:creationId xmlns:a16="http://schemas.microsoft.com/office/drawing/2014/main" id="{8BB0F364-FF77-43E5-89E6-2A17FB129282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8" name="Таблица 3">
            <a:extLst>
              <a:ext uri="{FF2B5EF4-FFF2-40B4-BE49-F238E27FC236}">
                <a16:creationId xmlns:a16="http://schemas.microsoft.com/office/drawing/2014/main" id="{56B38B49-EB6F-4773-80A9-78B55B9CB6B5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9" name="Таблица 3">
            <a:extLst>
              <a:ext uri="{FF2B5EF4-FFF2-40B4-BE49-F238E27FC236}">
                <a16:creationId xmlns:a16="http://schemas.microsoft.com/office/drawing/2014/main" id="{8C4B2D11-0B8B-44D2-92A4-6B6D1A773911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0" name="Таблица 3">
            <a:extLst>
              <a:ext uri="{FF2B5EF4-FFF2-40B4-BE49-F238E27FC236}">
                <a16:creationId xmlns:a16="http://schemas.microsoft.com/office/drawing/2014/main" id="{F952E9D4-9761-4B6D-9A4E-5092FC36D2D7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1" name="Таблица 3">
            <a:extLst>
              <a:ext uri="{FF2B5EF4-FFF2-40B4-BE49-F238E27FC236}">
                <a16:creationId xmlns:a16="http://schemas.microsoft.com/office/drawing/2014/main" id="{3C85BAC6-BA2D-4CAA-8B09-BDD32A66BDB6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4" name="Таблица 11">
            <a:extLst>
              <a:ext uri="{FF2B5EF4-FFF2-40B4-BE49-F238E27FC236}">
                <a16:creationId xmlns:a16="http://schemas.microsoft.com/office/drawing/2014/main" id="{8095F6D0-4EDA-427D-BB9A-F53AF918B2D2}"/>
              </a:ext>
            </a:extLst>
          </p:cNvPr>
          <p:cNvGraphicFramePr>
            <a:graphicFrameLocks noGrp="1"/>
          </p:cNvGraphicFramePr>
          <p:nvPr/>
        </p:nvGraphicFramePr>
        <p:xfrm>
          <a:off x="9553575" y="1562102"/>
          <a:ext cx="1190625" cy="423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1285480102"/>
                    </a:ext>
                  </a:extLst>
                </a:gridCol>
              </a:tblGrid>
              <a:tr h="271485">
                <a:tc>
                  <a:txBody>
                    <a:bodyPr/>
                    <a:lstStyle/>
                    <a:p>
                      <a:endParaRPr lang="ru-RU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339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29456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6403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484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6584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474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4581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7560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620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918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716127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6402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4731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787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F3B982-2A90-4E23-9BAB-1DC9A77E1EF3}"/>
              </a:ext>
            </a:extLst>
          </p:cNvPr>
          <p:cNvSpPr txBox="1"/>
          <p:nvPr/>
        </p:nvSpPr>
        <p:spPr>
          <a:xfrm>
            <a:off x="552688" y="1809751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1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3B003-FE20-4877-86D1-CF5FBEFF7B80}"/>
              </a:ext>
            </a:extLst>
          </p:cNvPr>
          <p:cNvSpPr txBox="1"/>
          <p:nvPr/>
        </p:nvSpPr>
        <p:spPr>
          <a:xfrm>
            <a:off x="552688" y="281574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2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CC1CF-3EE2-48E0-94D8-BDFDD7E389EE}"/>
              </a:ext>
            </a:extLst>
          </p:cNvPr>
          <p:cNvSpPr txBox="1"/>
          <p:nvPr/>
        </p:nvSpPr>
        <p:spPr>
          <a:xfrm>
            <a:off x="552688" y="393199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3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BF80C-17DB-49A4-8988-7922094192B7}"/>
              </a:ext>
            </a:extLst>
          </p:cNvPr>
          <p:cNvSpPr txBox="1"/>
          <p:nvPr/>
        </p:nvSpPr>
        <p:spPr>
          <a:xfrm>
            <a:off x="4029399" y="2100947"/>
            <a:ext cx="138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Страничные</a:t>
            </a:r>
            <a:br>
              <a:rPr lang="ru-RU" dirty="0"/>
            </a:br>
            <a:r>
              <a:rPr lang="ru-RU" dirty="0"/>
              <a:t>таблицы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C10FE-FCD1-41C9-8AD6-93C910AF0F9E}"/>
              </a:ext>
            </a:extLst>
          </p:cNvPr>
          <p:cNvSpPr txBox="1"/>
          <p:nvPr/>
        </p:nvSpPr>
        <p:spPr>
          <a:xfrm>
            <a:off x="8138675" y="1606886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Физическая</a:t>
            </a:r>
            <a:br>
              <a:rPr lang="ru-RU" dirty="0"/>
            </a:br>
            <a:r>
              <a:rPr lang="ru-RU" dirty="0"/>
              <a:t>память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BF491-FF2E-497E-BA8F-003B60E448C0}"/>
              </a:ext>
            </a:extLst>
          </p:cNvPr>
          <p:cNvSpPr txBox="1"/>
          <p:nvPr/>
        </p:nvSpPr>
        <p:spPr>
          <a:xfrm>
            <a:off x="1755914" y="1817175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7F4C6-D3C7-420F-A06E-054D0AAD7D14}"/>
              </a:ext>
            </a:extLst>
          </p:cNvPr>
          <p:cNvSpPr txBox="1"/>
          <p:nvPr/>
        </p:nvSpPr>
        <p:spPr>
          <a:xfrm>
            <a:off x="1755914" y="2815748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984BA-E695-4630-9DF5-69A3D5A3FF62}"/>
              </a:ext>
            </a:extLst>
          </p:cNvPr>
          <p:cNvSpPr txBox="1"/>
          <p:nvPr/>
        </p:nvSpPr>
        <p:spPr>
          <a:xfrm>
            <a:off x="1755913" y="3869293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347765E-35CA-4B31-871E-DA1B1AC5D5DB}"/>
              </a:ext>
            </a:extLst>
          </p:cNvPr>
          <p:cNvCxnSpPr>
            <a:endCxn id="9" idx="1"/>
          </p:cNvCxnSpPr>
          <p:nvPr/>
        </p:nvCxnSpPr>
        <p:spPr>
          <a:xfrm>
            <a:off x="2628900" y="1993107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DC40EE7-2394-40A8-855E-ABBF5CB9F37A}"/>
              </a:ext>
            </a:extLst>
          </p:cNvPr>
          <p:cNvCxnSpPr/>
          <p:nvPr/>
        </p:nvCxnSpPr>
        <p:spPr>
          <a:xfrm>
            <a:off x="2628900" y="2997994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DA86395-5D92-4432-B137-ABCB586DED74}"/>
              </a:ext>
            </a:extLst>
          </p:cNvPr>
          <p:cNvCxnSpPr/>
          <p:nvPr/>
        </p:nvCxnSpPr>
        <p:spPr>
          <a:xfrm>
            <a:off x="2628900" y="4075391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732A57-6D96-46F3-BB01-27E7DD9341B0}"/>
              </a:ext>
            </a:extLst>
          </p:cNvPr>
          <p:cNvSpPr txBox="1"/>
          <p:nvPr/>
        </p:nvSpPr>
        <p:spPr>
          <a:xfrm>
            <a:off x="9553575" y="1805673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Страницы</a:t>
            </a:r>
          </a:p>
          <a:p>
            <a:pPr algn="ctr"/>
            <a:r>
              <a:rPr lang="ru-RU" b="1" dirty="0">
                <a:solidFill>
                  <a:srgbClr val="C00000"/>
                </a:solidFill>
              </a:rPr>
              <a:t>ОС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D82C1A0-EE1E-41A5-BBB1-D87D59027606}"/>
              </a:ext>
            </a:extLst>
          </p:cNvPr>
          <p:cNvCxnSpPr>
            <a:cxnSpLocks/>
          </p:cNvCxnSpPr>
          <p:nvPr/>
        </p:nvCxnSpPr>
        <p:spPr>
          <a:xfrm>
            <a:off x="6648450" y="1702595"/>
            <a:ext cx="2905125" cy="1802605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0C7683A-715A-4BFA-9AF6-3B6F69203B70}"/>
              </a:ext>
            </a:extLst>
          </p:cNvPr>
          <p:cNvCxnSpPr>
            <a:cxnSpLocks/>
          </p:cNvCxnSpPr>
          <p:nvPr/>
        </p:nvCxnSpPr>
        <p:spPr>
          <a:xfrm>
            <a:off x="6638925" y="1986362"/>
            <a:ext cx="2907362" cy="213002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6302F84-5D4C-412A-9160-DD4064BFDB44}"/>
              </a:ext>
            </a:extLst>
          </p:cNvPr>
          <p:cNvCxnSpPr>
            <a:cxnSpLocks/>
          </p:cNvCxnSpPr>
          <p:nvPr/>
        </p:nvCxnSpPr>
        <p:spPr>
          <a:xfrm>
            <a:off x="6648450" y="2264851"/>
            <a:ext cx="2897837" cy="3056319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A45DE6-CAA5-4B0F-BE2E-41D50346E6C9}"/>
              </a:ext>
            </a:extLst>
          </p:cNvPr>
          <p:cNvCxnSpPr>
            <a:cxnSpLocks/>
          </p:cNvCxnSpPr>
          <p:nvPr/>
        </p:nvCxnSpPr>
        <p:spPr>
          <a:xfrm>
            <a:off x="6646213" y="2731465"/>
            <a:ext cx="2900074" cy="18511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30A92C1-A19B-4B3F-B464-A7E0D5AAAFBF}"/>
              </a:ext>
            </a:extLst>
          </p:cNvPr>
          <p:cNvCxnSpPr>
            <a:cxnSpLocks/>
          </p:cNvCxnSpPr>
          <p:nvPr/>
        </p:nvCxnSpPr>
        <p:spPr>
          <a:xfrm>
            <a:off x="6646213" y="3010379"/>
            <a:ext cx="2898131" cy="144703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40FD7C6C-31AB-4757-8F25-BD09E479072A}"/>
              </a:ext>
            </a:extLst>
          </p:cNvPr>
          <p:cNvCxnSpPr>
            <a:cxnSpLocks/>
          </p:cNvCxnSpPr>
          <p:nvPr/>
        </p:nvCxnSpPr>
        <p:spPr>
          <a:xfrm>
            <a:off x="6653213" y="3272239"/>
            <a:ext cx="2907650" cy="5403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2178698-7C39-4A26-BDD2-A404754063A5}"/>
              </a:ext>
            </a:extLst>
          </p:cNvPr>
          <p:cNvCxnSpPr>
            <a:cxnSpLocks/>
          </p:cNvCxnSpPr>
          <p:nvPr/>
        </p:nvCxnSpPr>
        <p:spPr>
          <a:xfrm>
            <a:off x="6648450" y="3754093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7238120-22B0-4B37-B8D2-586174C379C5}"/>
              </a:ext>
            </a:extLst>
          </p:cNvPr>
          <p:cNvCxnSpPr>
            <a:cxnSpLocks/>
          </p:cNvCxnSpPr>
          <p:nvPr/>
        </p:nvCxnSpPr>
        <p:spPr>
          <a:xfrm flipV="1">
            <a:off x="6659091" y="3194393"/>
            <a:ext cx="2901772" cy="86410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41B87D3-7847-4F41-805B-120D43ED50EE}"/>
              </a:ext>
            </a:extLst>
          </p:cNvPr>
          <p:cNvCxnSpPr>
            <a:cxnSpLocks/>
          </p:cNvCxnSpPr>
          <p:nvPr/>
        </p:nvCxnSpPr>
        <p:spPr>
          <a:xfrm>
            <a:off x="6638925" y="4342925"/>
            <a:ext cx="2912707" cy="70300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3E07E555-9B8D-46DB-96BC-93D1A5B89A6A}"/>
              </a:ext>
            </a:extLst>
          </p:cNvPr>
          <p:cNvCxnSpPr>
            <a:cxnSpLocks/>
          </p:cNvCxnSpPr>
          <p:nvPr/>
        </p:nvCxnSpPr>
        <p:spPr>
          <a:xfrm>
            <a:off x="6636982" y="4612177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8658D4-21BD-4D9F-B9D0-181DC2A4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202413" y="1448971"/>
            <a:ext cx="3787174" cy="515890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40CB406-F71F-4A4D-AD30-A7B947010A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граничных регистров</a:t>
            </a:r>
          </a:p>
        </p:txBody>
      </p:sp>
    </p:spTree>
    <p:extLst>
      <p:ext uri="{BB962C8B-B14F-4D97-AF65-F5344CB8AC3E}">
        <p14:creationId xmlns:p14="http://schemas.microsoft.com/office/powerpoint/2010/main" val="202315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79" y="2000943"/>
            <a:ext cx="5581042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337F5B4-5FE2-495F-8ACE-438B709F5C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9DAAB-6A68-4B82-97F4-40EA62F4865A}"/>
              </a:ext>
            </a:extLst>
          </p:cNvPr>
          <p:cNvSpPr txBox="1">
            <a:spLocks/>
          </p:cNvSpPr>
          <p:nvPr/>
        </p:nvSpPr>
        <p:spPr>
          <a:xfrm>
            <a:off x="838200" y="1809750"/>
            <a:ext cx="10515600" cy="4367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Выгода использования виртуальной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приватность: изолированное адресное пространство для процессов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 позволяет использовать основную память как кэш для внешней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Сегментация: адресное пространство каждого процесса представляется непрерывным сегментом в физической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 в реализации за счет использования граничных регистров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проблемы фрагментации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организация: каждый процесс использует адресное пространство реализованное в многоуровневой таблице. Страничная таблица отображает виртуальные адреса на физические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Отсутствует фрагментация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Страницы могут храниться в основной или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Требует обращения к страничной таблице при каждом обращении к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делает страничную организацию более эффективной</a:t>
            </a:r>
          </a:p>
        </p:txBody>
      </p:sp>
    </p:spTree>
    <p:extLst>
      <p:ext uri="{BB962C8B-B14F-4D97-AF65-F5344CB8AC3E}">
        <p14:creationId xmlns:p14="http://schemas.microsoft.com/office/powerpoint/2010/main" val="13562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C0D2F-8118-4B8D-A828-19EFF2ED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47" y="1544054"/>
            <a:ext cx="4586521" cy="50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A0315-6DA9-4741-BCD5-092A2D5D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7" y="2560869"/>
            <a:ext cx="4015246" cy="293916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8BB2BB-7F4A-4E95-AED0-63ED33A217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Пространственная и временная локальность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9477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производительности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попаданий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hit rate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HR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промахов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miss rate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𝑀𝑅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промахов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𝐻𝑅</m:t>
                    </m:r>
                  </m:oMath>
                </a14:m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опаданий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</m:oMath>
                </a14:m>
                <a:endParaRPr lang="ru-RU" sz="1600" b="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average memory access time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𝑉𝑀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Пример</a:t>
                </a:r>
                <a:endParaRPr lang="en-US" sz="1400" b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=1+0.1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=11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Какой должен быть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, чтобы снизить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 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 1.5 тактов?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=1.5</m:t>
                    </m:r>
                  </m:oMath>
                </a14:m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</a:t>
                </a:r>
                <a:r>
                  <a:rPr lang="en-US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–&gt;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0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.5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%</m:t>
                    </m:r>
                  </m:oMath>
                </a14:m>
                <a:endParaRPr lang="en-US" sz="14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242" t="-980" b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22103A-2A1D-4B62-8519-B6ED0884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68" y="4178459"/>
            <a:ext cx="5698063" cy="7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Ёмкость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(capacity)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Число наборов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(set)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Длина строки (блока)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(block)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строк (блоков)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C/b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Степень ассоциативности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endParaRPr lang="en-US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наборов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каждый из которых содержит одну или несколько строк</a:t>
            </a:r>
            <a:endParaRPr lang="en-US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Взаимосвязь между адресом в памяти и расположением в кэш называется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отображением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адрес в памяти отображается в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и тот же набор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кэша</a:t>
            </a:r>
          </a:p>
          <a:p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 –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только одну строку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 – Каждый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B/N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 – Имеет только один набор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1</a:t>
            </a:r>
          </a:p>
        </p:txBody>
      </p:sp>
    </p:spTree>
    <p:extLst>
      <p:ext uri="{BB962C8B-B14F-4D97-AF65-F5344CB8AC3E}">
        <p14:creationId xmlns:p14="http://schemas.microsoft.com/office/powerpoint/2010/main" val="6168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D9B3CF-E22E-40B7-A006-142ED12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4" y="1985644"/>
            <a:ext cx="5536397" cy="41744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9F2A9-503A-4125-B102-FE2D6F89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9" y="2062032"/>
            <a:ext cx="3867229" cy="11871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99570F-9620-4E33-A14A-CFF67899FA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3041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6927</TotalTime>
  <Words>1238</Words>
  <Application>Microsoft Office PowerPoint</Application>
  <PresentationFormat>Широкоэкранный</PresentationFormat>
  <Paragraphs>215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Cormorant</vt:lpstr>
      <vt:lpstr>Calibri</vt:lpstr>
      <vt:lpstr>HelveticaNeue LT CYR 57 Cond</vt:lpstr>
      <vt:lpstr>Arial</vt:lpstr>
      <vt:lpstr>Menlo</vt:lpstr>
      <vt:lpstr>Cambria Math</vt:lpstr>
      <vt:lpstr>Calibri Light</vt:lpstr>
      <vt:lpstr>Тема Office</vt:lpstr>
      <vt:lpstr>Архитектуры процессорных систем</vt:lpstr>
      <vt:lpstr>План лекции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9</cp:revision>
  <dcterms:created xsi:type="dcterms:W3CDTF">2019-10-29T03:27:57Z</dcterms:created>
  <dcterms:modified xsi:type="dcterms:W3CDTF">2024-05-02T08:09:29Z</dcterms:modified>
</cp:coreProperties>
</file>